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3" r:id="rId4"/>
    <p:sldMasterId id="2147483665" r:id="rId5"/>
    <p:sldMasterId id="2147483667" r:id="rId6"/>
    <p:sldMasterId id="2147483669" r:id="rId7"/>
  </p:sldMasterIdLst>
  <p:notesMasterIdLst>
    <p:notesMasterId r:id="rId21"/>
  </p:notesMasterIdLst>
  <p:sldIdLst>
    <p:sldId id="256" r:id="rId8"/>
    <p:sldId id="271" r:id="rId9"/>
    <p:sldId id="346" r:id="rId10"/>
    <p:sldId id="348" r:id="rId11"/>
    <p:sldId id="349" r:id="rId12"/>
    <p:sldId id="347" r:id="rId13"/>
    <p:sldId id="350" r:id="rId14"/>
    <p:sldId id="351" r:id="rId15"/>
    <p:sldId id="352" r:id="rId16"/>
    <p:sldId id="353" r:id="rId17"/>
    <p:sldId id="354" r:id="rId18"/>
    <p:sldId id="355" r:id="rId19"/>
    <p:sldId id="305" r:id="rId20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3D896B8-E2D7-4258-88B1-22605E6DD25F}">
          <p14:sldIdLst>
            <p14:sldId id="256"/>
            <p14:sldId id="271"/>
            <p14:sldId id="346"/>
            <p14:sldId id="348"/>
            <p14:sldId id="349"/>
            <p14:sldId id="347"/>
            <p14:sldId id="350"/>
            <p14:sldId id="351"/>
            <p14:sldId id="352"/>
            <p14:sldId id="353"/>
            <p14:sldId id="354"/>
            <p14:sldId id="355"/>
            <p14:sldId id="305"/>
          </p14:sldIdLst>
        </p14:section>
        <p14:section name="Your Turn" id="{C5A8A8A5-4C27-48C9-97A4-31B17122EAF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B91121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8" autoAdjust="0"/>
    <p:restoredTop sz="85623" autoAdjust="0"/>
  </p:normalViewPr>
  <p:slideViewPr>
    <p:cSldViewPr>
      <p:cViewPr varScale="1">
        <p:scale>
          <a:sx n="123" d="100"/>
          <a:sy n="123" d="100"/>
        </p:scale>
        <p:origin x="1326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9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16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86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46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1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</a:t>
            </a:r>
            <a:r>
              <a:rPr lang="en-US" baseline="0" dirty="0"/>
              <a:t> information on concurrency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84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6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62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37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70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05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24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8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0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Advanced</a:t>
            </a:r>
            <a:r>
              <a:rPr lang="en-US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Java Features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36000" t="-20000" r="-30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99" y="361950"/>
            <a:ext cx="8534401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971550"/>
            <a:ext cx="85344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3790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616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2000" t="-6000" r="-14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31" y="702468"/>
            <a:ext cx="8382000" cy="430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9000" t="-8000" r="-16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90487"/>
            <a:ext cx="79248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742950"/>
            <a:ext cx="870823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TTP_cooki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://stackoverflow.com/questions/1700390/best-option-for-session-management-in-jav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Cookies and Sessions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550"/>
            <a:ext cx="4724400" cy="236219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800" dirty="0"/>
              <a:t>How cookies work</a:t>
            </a:r>
          </a:p>
          <a:p>
            <a:pPr>
              <a:buFont typeface="Arial" charset="0"/>
              <a:buChar char="•"/>
            </a:pPr>
            <a:r>
              <a:rPr lang="en-US" sz="2800" dirty="0"/>
              <a:t>Attributes of a cookie</a:t>
            </a:r>
          </a:p>
          <a:p>
            <a:pPr>
              <a:buFont typeface="Arial" charset="0"/>
              <a:buChar char="•"/>
            </a:pPr>
            <a:r>
              <a:rPr lang="en-US" sz="2800" dirty="0"/>
              <a:t>Sessions</a:t>
            </a:r>
          </a:p>
          <a:p>
            <a:pPr>
              <a:buFont typeface="Arial" charset="0"/>
              <a:buChar char="•"/>
            </a:pPr>
            <a:endParaRPr lang="en-US" sz="2800" dirty="0"/>
          </a:p>
          <a:p>
            <a:pPr>
              <a:buFont typeface="Arial" charset="0"/>
              <a:buChar char="•"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527" y="1126077"/>
            <a:ext cx="4328249" cy="288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2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Using Sessions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3400" y="971550"/>
            <a:ext cx="60198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ct val="115000"/>
              </a:lnSpc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.getSession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ct val="115000"/>
              </a:lnSpc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.invalidate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.setAttribute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"username"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"Marco Polo"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</a:rPr>
              <a:t> </a:t>
            </a:r>
          </a:p>
          <a:p>
            <a:pPr>
              <a:lnSpc>
                <a:spcPct val="115000"/>
              </a:lnSpc>
            </a:pPr>
            <a:r>
              <a:rPr lang="en-US" sz="14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.getAttribute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"username"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1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Session Playground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11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8600" y="895350"/>
            <a:ext cx="4419600" cy="3454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46464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@Override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protected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doGet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(...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...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response) ...</a:t>
            </a: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.setContentType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"text/html"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PrintWriter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.getWriter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uname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"name"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"command"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.equals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"login"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.setAttribute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"username"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uname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"You logged in."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</a:t>
            </a: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// ... 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24400" y="895350"/>
            <a:ext cx="4191000" cy="3454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// ...</a:t>
            </a:r>
          </a:p>
          <a:p>
            <a:pPr>
              <a:lnSpc>
                <a:spcPct val="115000"/>
              </a:lnSpc>
            </a:pPr>
            <a:endParaRPr lang="en-US" sz="10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==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"You must login."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.equals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"logout"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 {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.invalidate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"You are logged out."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"Welcome 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en-US" sz="10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.getAttribute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"username"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)+</a:t>
            </a: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 how may I serve you?"</a:t>
            </a: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74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Live Demonstration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98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831" y="618198"/>
            <a:ext cx="3400509" cy="340050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Tinkering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077046"/>
            <a:ext cx="5257800" cy="2971800"/>
          </a:xfrm>
        </p:spPr>
        <p:txBody>
          <a:bodyPr/>
          <a:lstStyle/>
          <a:p>
            <a:r>
              <a:rPr lang="en-US" dirty="0"/>
              <a:t>Type in the </a:t>
            </a:r>
            <a:r>
              <a:rPr lang="en-US" dirty="0" err="1"/>
              <a:t>CookiePlayground</a:t>
            </a:r>
            <a:r>
              <a:rPr lang="en-US" dirty="0"/>
              <a:t> and the </a:t>
            </a:r>
            <a:r>
              <a:rPr lang="en-US" dirty="0" err="1"/>
              <a:t>SessionPlayground</a:t>
            </a:r>
            <a:r>
              <a:rPr lang="en-US" dirty="0"/>
              <a:t>. Make two servlets in the same server.</a:t>
            </a:r>
          </a:p>
          <a:p>
            <a:r>
              <a:rPr lang="en-US" dirty="0"/>
              <a:t>Use your browser to tinker with the playgrounds.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2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438150"/>
            <a:ext cx="7391400" cy="688975"/>
          </a:xfrm>
        </p:spPr>
        <p:txBody>
          <a:bodyPr>
            <a:normAutofit/>
          </a:bodyPr>
          <a:lstStyle/>
          <a:p>
            <a:r>
              <a:rPr lang="en-US" dirty="0"/>
              <a:t>See Also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810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https://en.wikipedia.org/wiki/HTTP_cookie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http://stackoverflow.com/questions/1700390/best-option-for-session-management-in-java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692757" y="2114550"/>
            <a:ext cx="41148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rgbClr val="700000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305800" y="4552950"/>
            <a:ext cx="609600" cy="274637"/>
          </a:xfrm>
        </p:spPr>
        <p:txBody>
          <a:bodyPr/>
          <a:lstStyle/>
          <a:p>
            <a:pPr algn="r"/>
            <a:fld id="{B9EA2576-3992-4A7D-AC41-AC0E2BE3E45F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1" y="2471245"/>
            <a:ext cx="4953000" cy="22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3864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800" y="2818082"/>
            <a:ext cx="5771429" cy="216190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7200" y="744559"/>
            <a:ext cx="7010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HTTP requests are isolated.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server needs a way to track state between requests (like for authentication).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server asks the client to store cookies.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browser then sends down the cookies with every request.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Cookies have a “maximum age”.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Session cookies have a max age of -1, and they live until the browser is shut down.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Server Sends “Set-Cookie”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24400" y="819150"/>
            <a:ext cx="350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/index.html HTTP1.0</a:t>
            </a:r>
          </a:p>
          <a:p>
            <a:r>
              <a:rPr lang="en-US" dirty="0"/>
              <a:t>User-Agent: Mozilla/4.0</a:t>
            </a:r>
          </a:p>
          <a:p>
            <a:r>
              <a:rPr lang="en-US" dirty="0"/>
              <a:t>Accept-Language: </a:t>
            </a:r>
            <a:r>
              <a:rPr lang="en-US" dirty="0" err="1"/>
              <a:t>en</a:t>
            </a:r>
            <a:r>
              <a:rPr lang="en-US" dirty="0"/>
              <a:t>-us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384702"/>
            <a:ext cx="3733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HTTP/1.1 200 OK</a:t>
            </a:r>
          </a:p>
          <a:p>
            <a:r>
              <a:rPr lang="en-US" dirty="0"/>
              <a:t>Content-Type: text/html</a:t>
            </a:r>
          </a:p>
          <a:p>
            <a:r>
              <a:rPr lang="en-US" dirty="0"/>
              <a:t>Set-Cookie: flavor=chocolate</a:t>
            </a:r>
          </a:p>
          <a:p>
            <a:endParaRPr lang="en-US" dirty="0"/>
          </a:p>
          <a:p>
            <a:r>
              <a:rPr lang="en-US" dirty="0"/>
              <a:t>&lt;html&gt;&lt;body&gt;Hello&lt;/body&gt;&lt;/html&gt;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24400" y="2711619"/>
            <a:ext cx="350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/other.html HTTP1.0</a:t>
            </a:r>
          </a:p>
          <a:p>
            <a:r>
              <a:rPr lang="en-US" dirty="0"/>
              <a:t>User-Agent: Mozilla/4.0</a:t>
            </a:r>
          </a:p>
          <a:p>
            <a:r>
              <a:rPr lang="en-US" dirty="0"/>
              <a:t>Cookie: flavor=chocolate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59036" y="3782020"/>
            <a:ext cx="350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/hello HTTP1.0</a:t>
            </a:r>
          </a:p>
          <a:p>
            <a:r>
              <a:rPr lang="en-US" dirty="0"/>
              <a:t>User-Agent: Mozilla/4.0</a:t>
            </a:r>
          </a:p>
          <a:p>
            <a:r>
              <a:rPr lang="en-US" dirty="0"/>
              <a:t>Cookie: flavor=chocolate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3048000" y="1352550"/>
            <a:ext cx="152400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505200" y="2249954"/>
            <a:ext cx="129540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657600" y="3409950"/>
            <a:ext cx="91440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657600" y="4552950"/>
            <a:ext cx="91440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25" y="2862030"/>
            <a:ext cx="3018736" cy="201285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 rot="20783688">
            <a:off x="1285640" y="3482920"/>
            <a:ext cx="1447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flavor=chocolate</a:t>
            </a:r>
          </a:p>
        </p:txBody>
      </p:sp>
    </p:spTree>
    <p:extLst>
      <p:ext uri="{BB962C8B-B14F-4D97-AF65-F5344CB8AC3E}">
        <p14:creationId xmlns:p14="http://schemas.microsoft.com/office/powerpoint/2010/main" val="75576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Parts of a Cookie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5</a:t>
            </a:fld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14895" y="1133993"/>
            <a:ext cx="4495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b="1" dirty="0"/>
              <a:t>Set-Cookie:</a:t>
            </a:r>
          </a:p>
          <a:p>
            <a:pPr latinLnBrk="1"/>
            <a:r>
              <a:rPr lang="en-US" dirty="0"/>
              <a:t>    flavor=chocolate;</a:t>
            </a:r>
          </a:p>
          <a:p>
            <a:pPr latinLnBrk="1"/>
            <a:r>
              <a:rPr lang="en-US" dirty="0"/>
              <a:t>    </a:t>
            </a:r>
          </a:p>
          <a:p>
            <a:pPr latinLnBrk="1"/>
            <a:r>
              <a:rPr lang="en-US" dirty="0"/>
              <a:t>    Path=/code/sub;</a:t>
            </a:r>
          </a:p>
          <a:p>
            <a:pPr latinLnBrk="1"/>
            <a:r>
              <a:rPr lang="en-US" dirty="0"/>
              <a:t>    Domain=my.com;</a:t>
            </a:r>
          </a:p>
          <a:p>
            <a:pPr latinLnBrk="1"/>
            <a:r>
              <a:rPr lang="en-US" dirty="0"/>
              <a:t>    Expires=Sat, 04-Jun-2016 18:57:28 GMT;</a:t>
            </a:r>
          </a:p>
          <a:p>
            <a:pPr latinLnBrk="1"/>
            <a:r>
              <a:rPr lang="en-US" dirty="0"/>
              <a:t>    Max-Age=360;</a:t>
            </a:r>
          </a:p>
          <a:p>
            <a:pPr latinLnBrk="1"/>
            <a:r>
              <a:rPr lang="en-US" dirty="0"/>
              <a:t>    Comment=testing;</a:t>
            </a:r>
          </a:p>
          <a:p>
            <a:pPr latinLnBrk="1"/>
            <a:r>
              <a:rPr lang="en-US" dirty="0"/>
              <a:t>    </a:t>
            </a:r>
            <a:r>
              <a:rPr lang="en-US" dirty="0" err="1"/>
              <a:t>HttpOnly</a:t>
            </a:r>
            <a:r>
              <a:rPr lang="en-US" dirty="0"/>
              <a:t>;</a:t>
            </a:r>
          </a:p>
          <a:p>
            <a:pPr latinLnBrk="1"/>
            <a:r>
              <a:rPr lang="en-US" dirty="0"/>
              <a:t>    Secure</a:t>
            </a:r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842953" y="143967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Name and Value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40531" y="2508112"/>
            <a:ext cx="347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When the browser should delete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42953" y="2253773"/>
            <a:ext cx="5915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Who gets the cookie (like books.my.com and pets.my.com)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30484" y="1965598"/>
            <a:ext cx="5915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Who gets the cookie (within the domain)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16480" y="3633101"/>
            <a:ext cx="347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Only sent to “https” (secure) URLs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10938" y="3344927"/>
            <a:ext cx="347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Cannot be accessed by </a:t>
            </a:r>
            <a:r>
              <a:rPr lang="en-US" dirty="0" err="1">
                <a:solidFill>
                  <a:srgbClr val="C00000"/>
                </a:solidFill>
              </a:rPr>
              <a:t>javascript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30484" y="2796286"/>
            <a:ext cx="507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The new (best) way, but &lt;IE9 does not support it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30484" y="3056752"/>
            <a:ext cx="347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Info for the user to decide if OK</a:t>
            </a:r>
          </a:p>
        </p:txBody>
      </p:sp>
    </p:spTree>
    <p:extLst>
      <p:ext uri="{BB962C8B-B14F-4D97-AF65-F5344CB8AC3E}">
        <p14:creationId xmlns:p14="http://schemas.microsoft.com/office/powerpoint/2010/main" val="2926498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Cookie Playground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6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8600" y="717889"/>
            <a:ext cx="7467600" cy="4198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646464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@Override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protected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doGet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HttpServletRequest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HttpServletResponse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ServletException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IOException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.setContentType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"text/html"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PrintWriter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.getWriter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"Cookies:&lt;</a:t>
            </a:r>
            <a:r>
              <a:rPr lang="en-US" sz="8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br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Cookie []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.getCookies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if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(Cookie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":"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.getName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()+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":"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.getValue</a:t>
            </a:r>
            <a:r>
              <a:rPr lang="en-US" sz="8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()+</a:t>
            </a:r>
            <a:r>
              <a:rPr lang="en-US" sz="80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":&lt;</a:t>
            </a:r>
            <a:r>
              <a:rPr lang="en-US" sz="8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br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cname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"name"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cvalue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"value"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cage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"age"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String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cpath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=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.getParameter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"path"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cname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cvalue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pw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"&lt;p&gt;Setting cookie :"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cname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":"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cvalue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":"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Cookie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Cookie(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cname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cvalue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cpath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.setPath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cpath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cage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!=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.setMaxAge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Integer.</a:t>
            </a:r>
            <a:r>
              <a:rPr lang="en-US" sz="800" i="1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parseInt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cage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));               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.addCookie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67300" y="2876550"/>
            <a:ext cx="3695700" cy="15788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</a:t>
            </a:r>
            <a:r>
              <a:rPr lang="en-US" sz="1200" dirty="0" err="1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SimpleServlet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.addServletWithMapping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SimpleServlet.</a:t>
            </a:r>
            <a:r>
              <a:rPr lang="en-US" sz="1200" b="1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"/code/*"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236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Live Demonstration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48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426" y="2437835"/>
            <a:ext cx="3780736" cy="252094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Sessions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744559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The server can maintain POJO session objects automatically.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Tomcat and Jetty use the cookie “JSESSIONID” for sessions.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Your code can write attributes to the session object and read them back in later requests from the client.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session object lives in the JVM on the server. Only the session id is passed around in the cookie.</a:t>
            </a:r>
          </a:p>
        </p:txBody>
      </p:sp>
    </p:spTree>
    <p:extLst>
      <p:ext uri="{BB962C8B-B14F-4D97-AF65-F5344CB8AC3E}">
        <p14:creationId xmlns:p14="http://schemas.microsoft.com/office/powerpoint/2010/main" val="250839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2400" y="108289"/>
            <a:ext cx="8839200" cy="609600"/>
          </a:xfrm>
        </p:spPr>
        <p:txBody>
          <a:bodyPr/>
          <a:lstStyle/>
          <a:p>
            <a:r>
              <a:rPr lang="en-US" dirty="0"/>
              <a:t>Enabling Sessions in Jetty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-1603779" y="9139947"/>
            <a:ext cx="390181" cy="26919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Streams of bytes … two ways (into your program and out of your program)</a:t>
            </a:r>
          </a:p>
          <a:p>
            <a:r>
              <a:rPr lang="en-US" dirty="0"/>
              <a:t>Disks, consoles, sockets, keyboards, printers</a:t>
            </a:r>
          </a:p>
          <a:p>
            <a:r>
              <a:rPr lang="en-US" dirty="0"/>
              <a:t>Know how to talk streams and you can talk to anything</a:t>
            </a:r>
          </a:p>
          <a:p>
            <a:r>
              <a:rPr lang="en-US" dirty="0"/>
              <a:t>Initialization (constructor) is different. Use is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27116" y="836669"/>
            <a:ext cx="5181600" cy="4051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main(String[]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args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throws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Exception {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For static files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ResourceHandler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staticFilesHandler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ResourceHandler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String []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welcomeFiles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{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"index.html"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staticFilesHandler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.setWelcomeFiles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welcomeFiles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staticFilesHandler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.setResourceBase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800" dirty="0" err="1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webroot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</a:t>
            </a:r>
            <a:r>
              <a:rPr lang="en-US" sz="800" dirty="0" err="1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SimpleServlet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.addServletWithMapping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SimpleServlet.</a:t>
            </a:r>
            <a:r>
              <a:rPr lang="en-US" sz="800" b="1" dirty="0" err="1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en-US" sz="800" dirty="0">
                <a:solidFill>
                  <a:srgbClr val="2A00F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"/code/*"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Sessions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>
                <a:solidFill>
                  <a:srgbClr val="3F7F5F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Container of handlers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HandlerList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HandlerList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handlers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sessionHandler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handlers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staticFilesHandler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handlers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.addHandler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servletHandler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Server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b="1" dirty="0">
                <a:solidFill>
                  <a:srgbClr val="7F0055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Server(80);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.setHandler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handlers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solidFill>
                  <a:srgbClr val="6A3E3E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r>
              <a:rPr lang="en-US" sz="800" dirty="0" err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.start</a:t>
            </a: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8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8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19200" y="2555847"/>
            <a:ext cx="3505200" cy="381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39794" y="3252083"/>
            <a:ext cx="2373465" cy="1908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8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ink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10829</TotalTime>
  <Words>1302</Words>
  <Application>Microsoft Office PowerPoint</Application>
  <PresentationFormat>On-screen Show (16:9)</PresentationFormat>
  <Paragraphs>241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Courier New</vt:lpstr>
      <vt:lpstr>Palatino Linotype</vt:lpstr>
      <vt:lpstr>Times New Roman</vt:lpstr>
      <vt:lpstr>First Slide</vt:lpstr>
      <vt:lpstr>Additional Material</vt:lpstr>
      <vt:lpstr>Class</vt:lpstr>
      <vt:lpstr>Tinker</vt:lpstr>
      <vt:lpstr>Exercise</vt:lpstr>
      <vt:lpstr>Solution</vt:lpstr>
      <vt:lpstr>Quiz</vt:lpstr>
      <vt:lpstr>Cookies and Sessions</vt:lpstr>
      <vt:lpstr>See Also</vt:lpstr>
      <vt:lpstr>Cookies</vt:lpstr>
      <vt:lpstr>Server Sends “Set-Cookie”</vt:lpstr>
      <vt:lpstr>Parts of a Cookie</vt:lpstr>
      <vt:lpstr>Cookie Playground</vt:lpstr>
      <vt:lpstr>Live Demonstration</vt:lpstr>
      <vt:lpstr>Sessions</vt:lpstr>
      <vt:lpstr>Enabling Sessions in Jetty</vt:lpstr>
      <vt:lpstr>Using Sessions</vt:lpstr>
      <vt:lpstr>Session Playground</vt:lpstr>
      <vt:lpstr>Live Demonstration</vt:lpstr>
      <vt:lpstr>Tinkering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346</cp:revision>
  <cp:lastPrinted>2015-07-06T21:44:19Z</cp:lastPrinted>
  <dcterms:created xsi:type="dcterms:W3CDTF">2015-07-04T21:12:26Z</dcterms:created>
  <dcterms:modified xsi:type="dcterms:W3CDTF">2016-07-11T23:49:16Z</dcterms:modified>
</cp:coreProperties>
</file>

<file path=docProps/thumbnail.jpeg>
</file>